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7" r:id="rId2"/>
    <p:sldId id="258" r:id="rId3"/>
    <p:sldId id="265" r:id="rId4"/>
    <p:sldId id="272" r:id="rId5"/>
    <p:sldId id="266" r:id="rId6"/>
    <p:sldId id="273" r:id="rId7"/>
    <p:sldId id="277" r:id="rId8"/>
    <p:sldId id="278" r:id="rId9"/>
    <p:sldId id="256" r:id="rId10"/>
    <p:sldId id="263" r:id="rId11"/>
    <p:sldId id="261" r:id="rId12"/>
    <p:sldId id="262" r:id="rId13"/>
    <p:sldId id="275" r:id="rId14"/>
    <p:sldId id="267" r:id="rId15"/>
    <p:sldId id="268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6.8</c:v>
                </c:pt>
                <c:pt idx="1">
                  <c:v>8.3000000000000007</c:v>
                </c:pt>
                <c:pt idx="2">
                  <c:v>7.8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7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9.3000000000000007</c:v>
                </c:pt>
                <c:pt idx="1">
                  <c:v>6.5</c:v>
                </c:pt>
                <c:pt idx="2">
                  <c:v>7.5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8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</c:v>
                </c:pt>
                <c:pt idx="1">
                  <c:v>8.2000000000000011</c:v>
                </c:pt>
                <c:pt idx="2">
                  <c:v>6.2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9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7.7</c:v>
                </c:pt>
                <c:pt idx="1">
                  <c:v>7.3</c:v>
                </c:pt>
                <c:pt idx="2">
                  <c:v>7.8</c:v>
                </c:pt>
              </c:numCache>
            </c:numRef>
          </c:val>
          <c:smooth val="1"/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10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6.5</c:v>
                </c:pt>
                <c:pt idx="1">
                  <c:v>7.9</c:v>
                </c:pt>
                <c:pt idx="2">
                  <c:v>7.8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3341696"/>
        <c:axId val="63343232"/>
      </c:lineChart>
      <c:catAx>
        <c:axId val="633416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63343232"/>
        <c:crosses val="autoZero"/>
        <c:auto val="1"/>
        <c:lblAlgn val="ctr"/>
        <c:lblOffset val="100"/>
        <c:noMultiLvlLbl val="1"/>
      </c:catAx>
      <c:valAx>
        <c:axId val="63343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34169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lang="uk-UA"/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@">
                  <c:v>8</c:v>
                </c:pt>
                <c:pt idx="2">
                  <c:v>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6.9</c:v>
                </c:pt>
                <c:pt idx="1">
                  <c:v>8</c:v>
                </c:pt>
                <c:pt idx="2">
                  <c:v>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7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7.3</c:v>
                </c:pt>
                <c:pt idx="1">
                  <c:v>6.6</c:v>
                </c:pt>
                <c:pt idx="2">
                  <c:v>7.4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8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6.6</c:v>
                </c:pt>
                <c:pt idx="1">
                  <c:v>8.4</c:v>
                </c:pt>
                <c:pt idx="2">
                  <c:v>5.6</c:v>
                </c:pt>
              </c:numCache>
            </c:numRef>
          </c:val>
          <c:smooth val="1"/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9 класк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1">
                  <c:v>6.6</c:v>
                </c:pt>
                <c:pt idx="2">
                  <c:v>8.3000000000000007</c:v>
                </c:pt>
              </c:numCache>
            </c:numRef>
          </c:val>
          <c:smooth val="1"/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10 клас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2">
                  <c:v>8.4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3644032"/>
        <c:axId val="23645568"/>
      </c:lineChart>
      <c:catAx>
        <c:axId val="2364403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23645568"/>
        <c:crosses val="autoZero"/>
        <c:auto val="1"/>
        <c:lblAlgn val="ctr"/>
        <c:lblOffset val="100"/>
        <c:noMultiLvlLbl val="1"/>
      </c:catAx>
      <c:valAx>
        <c:axId val="23645568"/>
        <c:scaling>
          <c:orientation val="minMax"/>
        </c:scaling>
        <c:delete val="0"/>
        <c:axPos val="l"/>
        <c:majorGridlines/>
        <c:numFmt formatCode="@" sourceLinked="1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2364403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95FC3-607D-4BC6-9148-C6C43B4A675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3C683-7B4A-44DD-9FFA-7A03029DB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136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3C683-7B4A-44DD-9FFA-7A03029DB00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038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000" dirty="0" err="1" smtClean="0">
                <a:solidFill>
                  <a:srgbClr val="FF0000"/>
                </a:solidFill>
                <a:latin typeface="Arial Narrow" pitchFamily="34" charset="0"/>
              </a:rPr>
              <a:t>Литвишко</a:t>
            </a:r>
            <a:r>
              <a:rPr lang="uk-UA" sz="4000" dirty="0" smtClean="0">
                <a:solidFill>
                  <a:srgbClr val="FF0000"/>
                </a:solidFill>
                <a:latin typeface="Arial Narrow" pitchFamily="34" charset="0"/>
              </a:rPr>
              <a:t> Світлана Анатоліївна</a:t>
            </a:r>
            <a:endParaRPr lang="uk-UA" sz="4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071546"/>
            <a:ext cx="50720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Освіта</a:t>
            </a:r>
            <a:r>
              <a:rPr lang="uk-UA" dirty="0" smtClean="0"/>
              <a:t> : вища</a:t>
            </a:r>
          </a:p>
          <a:p>
            <a:r>
              <a:rPr lang="uk-UA" b="1" dirty="0" smtClean="0"/>
              <a:t>Закінчила </a:t>
            </a:r>
            <a:r>
              <a:rPr lang="uk-UA" dirty="0" smtClean="0"/>
              <a:t>:</a:t>
            </a:r>
          </a:p>
          <a:p>
            <a:r>
              <a:rPr lang="uk-UA" dirty="0" smtClean="0"/>
              <a:t> 1.Черкаський педінститут 1990</a:t>
            </a:r>
          </a:p>
          <a:p>
            <a:r>
              <a:rPr lang="uk-UA" b="1" dirty="0" smtClean="0"/>
              <a:t>Спеціальність</a:t>
            </a:r>
            <a:r>
              <a:rPr lang="uk-UA" dirty="0" smtClean="0"/>
              <a:t> : Вчитель російської мови та літератури; </a:t>
            </a:r>
          </a:p>
          <a:p>
            <a:r>
              <a:rPr lang="uk-UA" dirty="0" smtClean="0"/>
              <a:t>2. Полтавський педагогічний університет імені В.Г.Короленка 2004</a:t>
            </a:r>
          </a:p>
          <a:p>
            <a:r>
              <a:rPr lang="uk-UA" b="1" dirty="0" smtClean="0"/>
              <a:t>Спеціальність</a:t>
            </a:r>
            <a:r>
              <a:rPr lang="uk-UA" dirty="0" smtClean="0"/>
              <a:t>: Вчитель географії , історії , </a:t>
            </a:r>
          </a:p>
          <a:p>
            <a:r>
              <a:rPr lang="uk-UA" dirty="0" smtClean="0"/>
              <a:t>основ економіки . Організація краєзнавчо-туристичної роботи.</a:t>
            </a:r>
          </a:p>
          <a:p>
            <a:r>
              <a:rPr lang="uk-UA" b="1" dirty="0" smtClean="0"/>
              <a:t>Вчитель  географії , історії , </a:t>
            </a:r>
          </a:p>
          <a:p>
            <a:r>
              <a:rPr lang="uk-UA" b="1" dirty="0" smtClean="0"/>
              <a:t>основ економіки , хімії.</a:t>
            </a:r>
          </a:p>
          <a:p>
            <a:r>
              <a:rPr lang="uk-UA" b="1" dirty="0" smtClean="0"/>
              <a:t>Педагогічний стаж </a:t>
            </a:r>
            <a:r>
              <a:rPr lang="uk-UA" dirty="0" smtClean="0"/>
              <a:t>: 25 років</a:t>
            </a:r>
          </a:p>
          <a:p>
            <a:r>
              <a:rPr lang="uk-UA" b="1" dirty="0" smtClean="0"/>
              <a:t>Курси підвищення кваліфікації :</a:t>
            </a:r>
          </a:p>
          <a:p>
            <a:r>
              <a:rPr lang="uk-UA" dirty="0" smtClean="0"/>
              <a:t>20.02.2012 - 08.03.2012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8" name="Рисунок 7" descr="E:\100OLYMP\P10101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214422"/>
            <a:ext cx="3113089" cy="265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Users\Home\Desktop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500570"/>
            <a:ext cx="2000264" cy="19825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642958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Проектна діяльність учителя та учнів 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P10101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2786082" cy="2643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 descr="C:\Users\Home\Desktop\презе\P1010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928670"/>
            <a:ext cx="2806067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P10101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4143380"/>
            <a:ext cx="1571636" cy="25717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P10101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214818"/>
            <a:ext cx="1571625" cy="2405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P10101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306" y="1142984"/>
            <a:ext cx="1762126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P10101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68" y="4071942"/>
            <a:ext cx="1714500" cy="2547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Організація дослідницької діяльності учнів</a:t>
            </a:r>
            <a:endParaRPr lang="uk-UA" sz="40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P52602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629" y="1285860"/>
            <a:ext cx="3714775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P52602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214422"/>
            <a:ext cx="3714776" cy="26432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P52602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857628"/>
            <a:ext cx="3500462" cy="2625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D:\Документи\Географія\Фото С.А\фото краєвиди села\P52602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9226094" y="63936986"/>
            <a:ext cx="31089600" cy="23317200"/>
          </a:xfrm>
          <a:prstGeom prst="rect">
            <a:avLst/>
          </a:prstGeom>
          <a:noFill/>
        </p:spPr>
      </p:pic>
      <p:pic>
        <p:nvPicPr>
          <p:cNvPr id="10" name="Picture 3" descr="D:\Документи\Географія\Фото С.А\фото краєвиди села\P52603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4071942"/>
            <a:ext cx="3428992" cy="25717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4" name="Содержимое 3" descr="P52602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535816" y="1321578"/>
            <a:ext cx="5857916" cy="42148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P52602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57166"/>
            <a:ext cx="3714776" cy="27860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P52603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643338"/>
            <a:ext cx="3714744" cy="278605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080120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FF0000"/>
                </a:solidFill>
              </a:rPr>
              <a:t>Семінар - практикум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с\P1010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127824" cy="457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с\P10101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1119" y="-310143"/>
            <a:ext cx="7121571" cy="457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с\P10101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25344" y="2535560"/>
            <a:ext cx="7135283" cy="455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с\P10101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584" y="3171880"/>
            <a:ext cx="7113984" cy="45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6163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79769E-6 L -0.925 0.27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137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62428E-7 L 0.94062 -0.138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31" y="-69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5607E-6 L -0.95591 -0.205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95" y="-10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1439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Я - класний керівник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Home\Desktop\Литвишко С.А\презе\P10104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4000528" cy="30003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Home\Desktop\Литвишко С.А\презе\P1010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57232"/>
            <a:ext cx="4157666" cy="30003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C:\Users\Home\Desktop\Литвишко С.А\презе\P10104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071942"/>
            <a:ext cx="3571900" cy="26432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0" name="Picture 6" descr="C:\Users\Home\Desktop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" y="4648200"/>
            <a:ext cx="1485882" cy="14418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1" name="Picture 7" descr="C:\Users\Home\Desktop\images (8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4643446"/>
            <a:ext cx="1395429" cy="14287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…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2050" name="Picture 2" descr="I:\Фото С.А\P10103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3420543" cy="2565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 descr="I:\Фото С.А\P1010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14422"/>
            <a:ext cx="3452836" cy="25896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2" name="Picture 4" descr="I:\Фото С.А\P1010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214818"/>
            <a:ext cx="3429024" cy="22896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3" name="Picture 5" descr="C:\Users\Home\Desktop\images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8" y="4786323"/>
            <a:ext cx="1385878" cy="13858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 descr="C:\Users\Home\Desktop\pp_3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3" y="4784412"/>
            <a:ext cx="1357323" cy="135923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823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600" dirty="0" smtClean="0">
                <a:solidFill>
                  <a:srgbClr val="FF0000"/>
                </a:solidFill>
              </a:rPr>
              <a:t>    Дякую за увагу!</a:t>
            </a:r>
            <a:endParaRPr lang="uk-UA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Проблемне питання: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389120"/>
          </a:xfrm>
        </p:spPr>
        <p:txBody>
          <a:bodyPr/>
          <a:lstStyle/>
          <a:p>
            <a:r>
              <a:rPr lang="uk-UA" dirty="0" smtClean="0"/>
              <a:t>Впровадження ІКТ , елементів театральної педагогіки  на уроках  історії та географії</a:t>
            </a:r>
          </a:p>
          <a:p>
            <a:pPr>
              <a:buNone/>
            </a:pPr>
            <a:r>
              <a:rPr lang="uk-UA" dirty="0" smtClean="0"/>
              <a:t>                                      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5" name="Рисунок 4" descr="P101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429000"/>
            <a:ext cx="4000528" cy="30003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 descr="D:\Документи\Географія\Фото С.А\Новая папка\P10102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3857652" cy="289323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7554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Реалізація методичної проблеми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122" name="Picture 2" descr="H:\DCIM\100OLYMP\P101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429025" cy="25717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5" name="Picture 5" descr="H:\DCIM\100OLYMP\P101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00504"/>
            <a:ext cx="3429024" cy="2518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F:\Фото С.А\Копия P10100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960" y="928670"/>
            <a:ext cx="4608512" cy="5500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92867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Нагороди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125325_cea4123819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0"/>
            <a:ext cx="9144000" cy="5925919"/>
          </a:xfrm>
        </p:spPr>
      </p:pic>
      <p:sp>
        <p:nvSpPr>
          <p:cNvPr id="5" name="TextBox 4"/>
          <p:cNvSpPr txBox="1"/>
          <p:nvPr/>
        </p:nvSpPr>
        <p:spPr>
          <a:xfrm>
            <a:off x="571472" y="3214687"/>
            <a:ext cx="78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      Грамота районного відділу освіти 2009</a:t>
            </a:r>
            <a:endParaRPr lang="uk-UA" sz="20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3714752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Грамота районної організації Профспілки працівників освіти і науки 2010</a:t>
            </a:r>
            <a:endParaRPr lang="uk-UA" sz="20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4786322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Почесна </a:t>
            </a:r>
            <a:r>
              <a:rPr lang="uk-UA" sz="2000" b="1" smtClean="0">
                <a:solidFill>
                  <a:srgbClr val="0070C0"/>
                </a:solidFill>
              </a:rPr>
              <a:t>грамота обкому Профспілки </a:t>
            </a:r>
            <a:r>
              <a:rPr lang="uk-UA" sz="2000" b="1" dirty="0" smtClean="0">
                <a:solidFill>
                  <a:srgbClr val="0070C0"/>
                </a:solidFill>
              </a:rPr>
              <a:t>працівників освіти і науки 2013</a:t>
            </a:r>
            <a:endParaRPr lang="uk-UA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Моніторинг якості знань учнів з географії </a:t>
            </a:r>
            <a:endParaRPr lang="uk-UA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222481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Моніторинг якості знань з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історії України</a:t>
            </a:r>
            <a:endParaRPr lang="uk-UA" dirty="0">
              <a:solidFill>
                <a:srgbClr val="FF0000"/>
              </a:solidFill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110890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103693"/>
              </p:ext>
            </p:extLst>
          </p:nvPr>
        </p:nvGraphicFramePr>
        <p:xfrm>
          <a:off x="539552" y="116632"/>
          <a:ext cx="821537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465444"/>
                <a:gridCol w="1820704"/>
                <a:gridCol w="1643074"/>
                <a:gridCol w="1643074"/>
              </a:tblGrid>
              <a:tr h="314327">
                <a:tc gridSpan="5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                                                    Географія</a:t>
                      </a:r>
                      <a:r>
                        <a:rPr lang="uk-UA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uk-UA" baseline="0" dirty="0" smtClean="0">
                          <a:solidFill>
                            <a:schemeClr val="tx1"/>
                          </a:solidFill>
                        </a:rPr>
                        <a:t>2012р.</a:t>
                      </a:r>
                      <a:r>
                        <a:rPr lang="uk-UA" dirty="0" smtClean="0">
                          <a:solidFill>
                            <a:srgbClr val="0070C0"/>
                          </a:solidFill>
                        </a:rPr>
                        <a:t>ть в олімпіадах</a:t>
                      </a:r>
                      <a:r>
                        <a:rPr lang="uk-UA" baseline="0" dirty="0" smtClean="0">
                          <a:solidFill>
                            <a:srgbClr val="0070C0"/>
                          </a:solidFill>
                        </a:rPr>
                        <a:t> (2012 рік)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Клас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Шкільна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 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 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Районна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 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 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Обласна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035538"/>
              </p:ext>
            </p:extLst>
          </p:nvPr>
        </p:nvGraphicFramePr>
        <p:xfrm>
          <a:off x="539552" y="2132856"/>
          <a:ext cx="821537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465444"/>
                <a:gridCol w="1820704"/>
                <a:gridCol w="1643074"/>
                <a:gridCol w="1643074"/>
              </a:tblGrid>
              <a:tr h="314327">
                <a:tc gridSpan="5">
                  <a:txBody>
                    <a:bodyPr/>
                    <a:lstStyle/>
                    <a:p>
                      <a:pPr algn="ctr"/>
                      <a:r>
                        <a:rPr lang="uk-UA" b="1" i="0" dirty="0" smtClean="0">
                          <a:solidFill>
                            <a:schemeClr val="tx1"/>
                          </a:solidFill>
                        </a:rPr>
                        <a:t>                           Хімія                     </a:t>
                      </a:r>
                      <a:r>
                        <a:rPr lang="uk-UA" b="1" i="0" dirty="0" err="1" smtClean="0">
                          <a:solidFill>
                            <a:schemeClr val="tx1"/>
                          </a:solidFill>
                        </a:rPr>
                        <a:t>Історія</a:t>
                      </a:r>
                      <a:r>
                        <a:rPr lang="uk-UA" b="1" dirty="0" err="1" smtClean="0">
                          <a:solidFill>
                            <a:srgbClr val="0070C0"/>
                          </a:solidFill>
                        </a:rPr>
                        <a:t>У</a:t>
                      </a:r>
                      <a:r>
                        <a:rPr lang="uk-UA" dirty="0" err="1" smtClean="0">
                          <a:solidFill>
                            <a:srgbClr val="0070C0"/>
                          </a:solidFill>
                        </a:rPr>
                        <a:t>часть</a:t>
                      </a:r>
                      <a:r>
                        <a:rPr lang="uk-UA" dirty="0" smtClean="0">
                          <a:solidFill>
                            <a:srgbClr val="0070C0"/>
                          </a:solidFill>
                        </a:rPr>
                        <a:t> в олімпіадах</a:t>
                      </a:r>
                      <a:r>
                        <a:rPr lang="uk-UA" baseline="0" dirty="0" smtClean="0">
                          <a:solidFill>
                            <a:srgbClr val="0070C0"/>
                          </a:solidFill>
                        </a:rPr>
                        <a:t> (2013 рік)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Клас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Шкільна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місце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aseline="0" dirty="0" smtClean="0"/>
                        <a:t>2 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Районна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aseline="0" dirty="0" smtClean="0"/>
                        <a:t>8 місце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Обласна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865618"/>
              </p:ext>
            </p:extLst>
          </p:nvPr>
        </p:nvGraphicFramePr>
        <p:xfrm>
          <a:off x="467544" y="4509120"/>
          <a:ext cx="821537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465444"/>
                <a:gridCol w="1820704"/>
                <a:gridCol w="1643074"/>
                <a:gridCol w="1643074"/>
              </a:tblGrid>
              <a:tr h="314327">
                <a:tc gridSpan="5">
                  <a:txBody>
                    <a:bodyPr/>
                    <a:lstStyle/>
                    <a:p>
                      <a:pPr algn="ctr"/>
                      <a:r>
                        <a:rPr lang="uk-UA" dirty="0" err="1" smtClean="0">
                          <a:solidFill>
                            <a:schemeClr val="tx1"/>
                          </a:solidFill>
                        </a:rPr>
                        <a:t>Послідовники</a:t>
                      </a:r>
                      <a:r>
                        <a:rPr lang="uk-UA" dirty="0" err="1" smtClean="0">
                          <a:solidFill>
                            <a:srgbClr val="0070C0"/>
                          </a:solidFill>
                        </a:rPr>
                        <a:t>чні-студенти</a:t>
                      </a:r>
                      <a:r>
                        <a:rPr lang="uk-UA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Рік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err="1" smtClean="0">
                          <a:solidFill>
                            <a:srgbClr val="FF0000"/>
                          </a:solidFill>
                        </a:rPr>
                        <a:t>Пед</a:t>
                      </a:r>
                      <a:r>
                        <a:rPr lang="uk-UA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uk-UA" baseline="0" smtClean="0">
                          <a:solidFill>
                            <a:srgbClr val="FF0000"/>
                          </a:solidFill>
                        </a:rPr>
                        <a:t>університет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2007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2008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1432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15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учитель року\Фото С.А\фото краєвиди села\P52602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0891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9003" y="128206"/>
            <a:ext cx="73659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http://drobna.ucoz.ru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035" y="3068627"/>
            <a:ext cx="2641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рубрики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1" y="1772816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Досідницько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пошукова робота 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71355" y="3219363"/>
            <a:ext cx="4527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є село:  історія, топоніміка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9813" y="494116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Все до уроків історії та географії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4712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Home\Desktop\презе\3980383_662db1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9" y="764704"/>
            <a:ext cx="4408195" cy="614121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785850" y="785794"/>
            <a:ext cx="55721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chemeClr val="bg1"/>
                </a:solidFill>
              </a:rPr>
              <a:t>                                                         Відділ освіти</a:t>
            </a:r>
          </a:p>
          <a:p>
            <a:r>
              <a:rPr lang="uk-UA" sz="1400" b="1" dirty="0" smtClean="0">
                <a:solidFill>
                  <a:schemeClr val="bg1"/>
                </a:solidFill>
              </a:rPr>
              <a:t>                 </a:t>
            </a:r>
            <a:r>
              <a:rPr lang="uk-UA" sz="1400" b="1" dirty="0" err="1" smtClean="0">
                <a:solidFill>
                  <a:schemeClr val="bg1"/>
                </a:solidFill>
              </a:rPr>
              <a:t>Чорнобаївської</a:t>
            </a:r>
            <a:r>
              <a:rPr lang="uk-UA" sz="1400" b="1" dirty="0" smtClean="0">
                <a:solidFill>
                  <a:schemeClr val="bg1"/>
                </a:solidFill>
              </a:rPr>
              <a:t> районної державної адміністрації</a:t>
            </a:r>
          </a:p>
          <a:p>
            <a:r>
              <a:rPr lang="uk-UA" sz="1400" b="1" dirty="0" smtClean="0">
                <a:solidFill>
                  <a:schemeClr val="bg1"/>
                </a:solidFill>
              </a:rPr>
              <a:t>                            Районний методичний кабінет</a:t>
            </a:r>
            <a:endParaRPr lang="uk-UA" sz="1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71876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smtClean="0">
                <a:solidFill>
                  <a:schemeClr val="bg1"/>
                </a:solidFill>
              </a:rPr>
              <a:t>                   </a:t>
            </a:r>
            <a:r>
              <a:rPr lang="uk-UA" sz="1400" b="1" dirty="0" err="1" smtClean="0">
                <a:solidFill>
                  <a:schemeClr val="bg1"/>
                </a:solidFill>
              </a:rPr>
              <a:t>Кліщинський</a:t>
            </a:r>
            <a:r>
              <a:rPr lang="uk-UA" sz="1400" b="1" dirty="0" smtClean="0">
                <a:solidFill>
                  <a:schemeClr val="bg1"/>
                </a:solidFill>
              </a:rPr>
              <a:t> навчально-виховний комплекс</a:t>
            </a:r>
          </a:p>
          <a:p>
            <a:pPr algn="ctr"/>
            <a:r>
              <a:rPr lang="uk-UA" sz="1400" b="1" dirty="0" smtClean="0">
                <a:solidFill>
                  <a:schemeClr val="bg1"/>
                </a:solidFill>
              </a:rPr>
              <a:t>   </a:t>
            </a:r>
            <a:r>
              <a:rPr lang="uk-UA" sz="1400" b="1" dirty="0" err="1" smtClean="0">
                <a:solidFill>
                  <a:schemeClr val="bg1"/>
                </a:solidFill>
              </a:rPr>
              <a:t>“Дошкільний</a:t>
            </a:r>
            <a:r>
              <a:rPr lang="uk-UA" sz="1400" b="1" dirty="0" smtClean="0">
                <a:solidFill>
                  <a:schemeClr val="bg1"/>
                </a:solidFill>
              </a:rPr>
              <a:t> навчальний заклад-загальноосвітня  школа І-ІІІ ступенів  ”</a:t>
            </a:r>
            <a:endParaRPr lang="uk-UA" sz="1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85850" y="4572008"/>
            <a:ext cx="6357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                    </a:t>
            </a:r>
            <a:r>
              <a:rPr lang="uk-UA" b="1" dirty="0" err="1" smtClean="0">
                <a:solidFill>
                  <a:schemeClr val="bg1"/>
                </a:solidFill>
              </a:rPr>
              <a:t>Литвишко</a:t>
            </a:r>
            <a:r>
              <a:rPr lang="uk-UA" b="1" dirty="0" smtClean="0">
                <a:solidFill>
                  <a:schemeClr val="bg1"/>
                </a:solidFill>
              </a:rPr>
              <a:t> Світлана Анатоліївна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643578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Фізико-географічні особливості </a:t>
            </a:r>
            <a:r>
              <a:rPr lang="uk-UA" b="1" dirty="0" err="1" smtClean="0">
                <a:solidFill>
                  <a:schemeClr val="bg1"/>
                </a:solidFill>
              </a:rPr>
              <a:t>с.Кліщинці</a:t>
            </a:r>
            <a:r>
              <a:rPr lang="uk-UA" b="1" dirty="0" smtClean="0">
                <a:solidFill>
                  <a:schemeClr val="bg1"/>
                </a:solidFill>
              </a:rPr>
              <a:t> в контексті Черкаської області </a:t>
            </a:r>
            <a:endParaRPr lang="uk-UA" b="1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img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636" y="785794"/>
            <a:ext cx="4714876" cy="60722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57620" y="785794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chemeClr val="bg1"/>
                </a:solidFill>
              </a:rPr>
              <a:t>                                          Відділ освіти</a:t>
            </a:r>
          </a:p>
          <a:p>
            <a:r>
              <a:rPr lang="uk-UA" sz="1400" b="1" dirty="0" smtClean="0">
                <a:solidFill>
                  <a:schemeClr val="bg1"/>
                </a:solidFill>
              </a:rPr>
              <a:t>                 </a:t>
            </a:r>
            <a:r>
              <a:rPr lang="uk-UA" sz="1400" b="1" dirty="0" err="1" smtClean="0">
                <a:solidFill>
                  <a:schemeClr val="bg1"/>
                </a:solidFill>
              </a:rPr>
              <a:t>Чорнобаївської</a:t>
            </a:r>
            <a:r>
              <a:rPr lang="uk-UA" sz="1400" b="1" dirty="0" smtClean="0">
                <a:solidFill>
                  <a:schemeClr val="bg1"/>
                </a:solidFill>
              </a:rPr>
              <a:t> районної державної адміністрації</a:t>
            </a:r>
          </a:p>
          <a:p>
            <a:r>
              <a:rPr lang="uk-UA" sz="1400" b="1" dirty="0" smtClean="0">
                <a:solidFill>
                  <a:schemeClr val="bg1"/>
                </a:solidFill>
              </a:rPr>
              <a:t>                            Районний методичний кабінет</a:t>
            </a:r>
            <a:endParaRPr lang="uk-UA" sz="1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3500438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smtClean="0">
                <a:solidFill>
                  <a:srgbClr val="FFFF00"/>
                </a:solidFill>
              </a:rPr>
              <a:t> </a:t>
            </a:r>
            <a:r>
              <a:rPr lang="uk-UA" sz="1400" b="1" dirty="0" err="1" smtClean="0">
                <a:solidFill>
                  <a:srgbClr val="FFFF00"/>
                </a:solidFill>
              </a:rPr>
              <a:t>Кліщинський</a:t>
            </a:r>
            <a:r>
              <a:rPr lang="uk-UA" sz="1400" b="1" dirty="0" smtClean="0">
                <a:solidFill>
                  <a:srgbClr val="FFFF00"/>
                </a:solidFill>
              </a:rPr>
              <a:t> навчально-виховний комплекс</a:t>
            </a:r>
          </a:p>
          <a:p>
            <a:pPr algn="ctr"/>
            <a:r>
              <a:rPr lang="uk-UA" sz="1400" b="1" dirty="0" smtClean="0">
                <a:solidFill>
                  <a:srgbClr val="FFFF00"/>
                </a:solidFill>
              </a:rPr>
              <a:t>   </a:t>
            </a:r>
            <a:r>
              <a:rPr lang="uk-UA" sz="1400" b="1" dirty="0" err="1" smtClean="0">
                <a:solidFill>
                  <a:srgbClr val="FFFF00"/>
                </a:solidFill>
              </a:rPr>
              <a:t>“Дошкільний</a:t>
            </a:r>
            <a:r>
              <a:rPr lang="uk-UA" sz="1400" b="1" dirty="0" smtClean="0">
                <a:solidFill>
                  <a:srgbClr val="FFFF00"/>
                </a:solidFill>
              </a:rPr>
              <a:t> навчальний заклад-загальноосвітня  школа І-ІІІ ступенів  ”</a:t>
            </a:r>
            <a:endParaRPr lang="uk-UA" sz="14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4572008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solidFill>
                  <a:srgbClr val="FFFF00"/>
                </a:solidFill>
              </a:rPr>
              <a:t>Литвишко</a:t>
            </a:r>
            <a:r>
              <a:rPr lang="uk-UA" b="1" dirty="0" smtClean="0">
                <a:solidFill>
                  <a:srgbClr val="FFFF00"/>
                </a:solidFill>
              </a:rPr>
              <a:t> Світлана Анатоліївна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5572140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Україна в роки Другої Світової війни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21429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Участь у виставці </a:t>
            </a:r>
            <a:r>
              <a:rPr lang="uk-UA" sz="3200" dirty="0" err="1" smtClean="0">
                <a:solidFill>
                  <a:srgbClr val="FF0000"/>
                </a:solidFill>
              </a:rPr>
              <a:t>“Освіта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r>
              <a:rPr lang="uk-UA" sz="3200" dirty="0" err="1" smtClean="0">
                <a:solidFill>
                  <a:srgbClr val="FF0000"/>
                </a:solidFill>
              </a:rPr>
              <a:t>Черкащини”</a:t>
            </a:r>
            <a:endParaRPr lang="uk-UA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1538" y="657227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2009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648866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     2013 </a:t>
            </a:r>
            <a:endParaRPr lang="uk-UA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436</TotalTime>
  <Words>299</Words>
  <Application>Microsoft Office PowerPoint</Application>
  <PresentationFormat>Экран (4:3)</PresentationFormat>
  <Paragraphs>86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Литвишко Світлана Анатоліївна</vt:lpstr>
      <vt:lpstr>Проблемне питання:</vt:lpstr>
      <vt:lpstr>Реалізація методичної проблеми</vt:lpstr>
      <vt:lpstr>Нагороди</vt:lpstr>
      <vt:lpstr>Моніторинг якості знань учнів з географії </vt:lpstr>
      <vt:lpstr>Моніторинг якості знань з  історії України</vt:lpstr>
      <vt:lpstr>Презентация PowerPoint</vt:lpstr>
      <vt:lpstr>Презентация PowerPoint</vt:lpstr>
      <vt:lpstr>Презентация PowerPoint</vt:lpstr>
      <vt:lpstr>Проектна діяльність учителя та учнів </vt:lpstr>
      <vt:lpstr>Організація дослідницької діяльності учнів</vt:lpstr>
      <vt:lpstr>.</vt:lpstr>
      <vt:lpstr>Семінар - практикум</vt:lpstr>
      <vt:lpstr>Я - класний керівник</vt:lpstr>
      <vt:lpstr>…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Света</cp:lastModifiedBy>
  <cp:revision>56</cp:revision>
  <dcterms:created xsi:type="dcterms:W3CDTF">2013-03-25T08:37:36Z</dcterms:created>
  <dcterms:modified xsi:type="dcterms:W3CDTF">2013-11-06T07:41:28Z</dcterms:modified>
</cp:coreProperties>
</file>